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0472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14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2585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70041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516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60389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73801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9001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0318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9484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2121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37052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481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0822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277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2322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AB4CA-70F6-4E4D-AAD1-5D10F56BBF95}" type="datetimeFigureOut">
              <a:rPr lang="bg-BG" smtClean="0"/>
              <a:t>18.11.2021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EB4592-7172-46E1-B2B4-F44D062703D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04955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1CB6282-B362-42AF-8DEC-A2D564967C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bg-BG" sz="2800" b="1" dirty="0"/>
              <a:t>2021/202</a:t>
            </a:r>
            <a:r>
              <a:rPr lang="en-US" sz="2800" b="1" dirty="0"/>
              <a:t>2</a:t>
            </a:r>
            <a:endParaRPr lang="bg-BG" sz="2800" b="1" dirty="0"/>
          </a:p>
          <a:p>
            <a:pPr algn="ctr"/>
            <a:r>
              <a:rPr lang="bg-BG" sz="2800" b="1" dirty="0"/>
              <a:t>УЧЕБНА ГОДИНА</a:t>
            </a:r>
          </a:p>
          <a:p>
            <a:endParaRPr lang="bg-BG" dirty="0"/>
          </a:p>
        </p:txBody>
      </p:sp>
      <p:pic>
        <p:nvPicPr>
          <p:cNvPr id="4" name="image6.png">
            <a:extLst>
              <a:ext uri="{FF2B5EF4-FFF2-40B4-BE49-F238E27FC236}">
                <a16:creationId xmlns:a16="http://schemas.microsoft.com/office/drawing/2014/main" id="{18638C81-0EA2-4733-A4C8-AFF09BEA2CD9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89213" y="1604865"/>
            <a:ext cx="8812795" cy="1721498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8046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380F5-3F3D-4B3E-B1AD-468E7025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707923"/>
            <a:ext cx="9663011" cy="845574"/>
          </a:xfrm>
        </p:spPr>
        <p:txBody>
          <a:bodyPr>
            <a:normAutofit fontScale="90000"/>
          </a:bodyPr>
          <a:lstStyle/>
          <a:p>
            <a:r>
              <a:rPr lang="bg-BG" sz="2000" b="1" dirty="0"/>
              <a:t>         Инструктаж за производствена практика на учениците от XI клас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7A3C6-CCDE-4CF5-AFCE-0BF830102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755" y="1194319"/>
            <a:ext cx="10481187" cy="5324468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1. Да преминат през начален инструктаж по безопасност, хигиена на труда и противопожарна охрана. Инструктажът се провежда първия работен ден от длъжностно лице, което отговаря по охрана на труда в предприятието. С подпис ученикът удостоверява, че е преминал инструктаж по БХТПО.</a:t>
            </a:r>
          </a:p>
          <a:p>
            <a:pPr lvl="0"/>
            <a:r>
              <a:rPr lang="bg-BG" dirty="0"/>
              <a:t>2. Да спазват Правилника за вътрешния трудов ред и трудовата дисциплина в предприятието.</a:t>
            </a:r>
          </a:p>
          <a:p>
            <a:pPr lvl="0"/>
            <a:r>
              <a:rPr lang="bg-BG" dirty="0"/>
              <a:t>3. Да спазват регламентираното работно време.</a:t>
            </a:r>
          </a:p>
          <a:p>
            <a:pPr lvl="0"/>
            <a:r>
              <a:rPr lang="bg-BG" dirty="0"/>
              <a:t>4. Да изпълняват поставените им задачи.</a:t>
            </a:r>
          </a:p>
          <a:p>
            <a:pPr lvl="0"/>
            <a:r>
              <a:rPr lang="bg-BG" dirty="0"/>
              <a:t>5. Всеки ученик е задължен да води дневник, в който да отразява дейността си по дни. Той се заверява ежедневно с подпис на лицето, при което ученикът работи.</a:t>
            </a:r>
          </a:p>
          <a:p>
            <a:pPr lvl="0"/>
            <a:r>
              <a:rPr lang="bg-BG" dirty="0"/>
              <a:t>6. След приключване на производствената практика всеки ученик е задължен да представи практическото задание, дневникът, служебната бележка и характеристика от ментора в предприятието.</a:t>
            </a:r>
          </a:p>
          <a:p>
            <a:pPr lvl="0"/>
            <a:r>
              <a:rPr lang="bg-BG" dirty="0"/>
              <a:t>7. Служебната бележка трябва да съдържа следните реквизити: изходящ номер, подпис на длъжностно лице и печат на предприятието.</a:t>
            </a:r>
          </a:p>
          <a:p>
            <a:pPr lvl="0"/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22420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C444E-32BE-42CD-83D3-E962B964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bg-BG" sz="1600" dirty="0">
                <a:latin typeface="Arial Black" panose="020B0A04020102020204" pitchFamily="34" charset="0"/>
              </a:rPr>
              <a:t>Приложение 3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9030-BA83-41F1-BCF7-51F873529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47020"/>
            <a:ext cx="8946541" cy="49013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bg-BG" dirty="0"/>
              <a:t>ФИНАНСОВО-СТОПАНСКА ГИМНАЗИЯ „ВАСИЛ ЛЕВСКИ“</a:t>
            </a:r>
          </a:p>
          <a:p>
            <a:pPr marL="0" indent="0" algn="ctr">
              <a:buNone/>
            </a:pPr>
            <a:r>
              <a:rPr lang="bg-BG" dirty="0"/>
              <a:t>гр. Добрич</a:t>
            </a:r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dirty="0"/>
              <a:t>ПРАКТИЧЕСКО ЗАДАНИЕ</a:t>
            </a:r>
          </a:p>
          <a:p>
            <a:pPr marL="0" indent="0" algn="ctr">
              <a:buNone/>
            </a:pPr>
            <a:r>
              <a:rPr lang="bg-BG" dirty="0"/>
              <a:t>ПО ПРОИЗВОДСТВЕНА ПРАКТИКА</a:t>
            </a:r>
          </a:p>
          <a:p>
            <a:pPr marL="0" indent="0">
              <a:buNone/>
            </a:pPr>
            <a:r>
              <a:rPr lang="bg-BG" dirty="0"/>
              <a:t>                            </a:t>
            </a:r>
          </a:p>
          <a:p>
            <a:pPr marL="0" indent="0">
              <a:buNone/>
            </a:pPr>
            <a:r>
              <a:rPr lang="bg-BG" dirty="0"/>
              <a:t>                                 на 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bg-BG" dirty="0"/>
              <a:t>                                 от клас 11....</a:t>
            </a:r>
          </a:p>
          <a:p>
            <a:pPr marL="0" indent="0">
              <a:buNone/>
            </a:pPr>
            <a:r>
              <a:rPr lang="bg-BG" dirty="0"/>
              <a:t>Тема:	  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bg-BG" dirty="0"/>
              <a:t>                    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bg-BG" dirty="0"/>
              <a:t>                    ..................................................................................................................</a:t>
            </a:r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pPr marL="0" indent="0">
              <a:buNone/>
            </a:pPr>
            <a:r>
              <a:rPr lang="bg-BG" dirty="0"/>
              <a:t>Ръководител:....................................................</a:t>
            </a:r>
          </a:p>
          <a:p>
            <a:pPr marL="0" indent="0">
              <a:buNone/>
            </a:pPr>
            <a:r>
              <a:rPr lang="bg-BG" dirty="0"/>
              <a:t>/според избора на тема – учител по икономика, счетоводство, право, ИТ/</a:t>
            </a:r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pPr marL="0" indent="0" algn="ctr">
              <a:buNone/>
            </a:pPr>
            <a:r>
              <a:rPr lang="bg-BG" dirty="0"/>
              <a:t>Добрич, 2022 година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671031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8C62-BDDC-46A2-8F63-F4B0A1B82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46586" cy="1400530"/>
          </a:xfrm>
        </p:spPr>
        <p:txBody>
          <a:bodyPr>
            <a:normAutofit fontScale="90000"/>
          </a:bodyPr>
          <a:lstStyle/>
          <a:p>
            <a:pPr algn="r"/>
            <a:r>
              <a:rPr lang="bg-BG" dirty="0"/>
              <a:t>  </a:t>
            </a:r>
            <a:br>
              <a:rPr lang="bg-BG" dirty="0"/>
            </a:br>
            <a:r>
              <a:rPr lang="bg-BG" sz="1600" dirty="0">
                <a:latin typeface="Arial Black" panose="020B0A04020102020204" pitchFamily="34" charset="0"/>
              </a:rPr>
              <a:t>Приложение 4</a:t>
            </a:r>
            <a:br>
              <a:rPr lang="bg-BG" dirty="0"/>
            </a:br>
            <a:r>
              <a:rPr lang="bg-BG" dirty="0"/>
              <a:t> 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E297B-CBD0-4A10-A607-C9159C807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2" y="1356852"/>
            <a:ext cx="10899778" cy="46408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r>
              <a:rPr lang="bg-BG" dirty="0"/>
              <a:t>Изходящ номер: ……………………………</a:t>
            </a:r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r>
              <a:rPr lang="bg-BG" b="1" dirty="0"/>
              <a:t>СЛУЖЕБНА БЕЛЕЖКА</a:t>
            </a:r>
            <a:endParaRPr lang="bg-BG" dirty="0"/>
          </a:p>
          <a:p>
            <a:pPr marL="0" indent="0" algn="ctr">
              <a:buNone/>
            </a:pPr>
            <a:r>
              <a:rPr lang="bg-BG" b="1" dirty="0"/>
              <a:t> 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         Дава се на лицето:…………………………………………………………………………………………………….,ученик (</a:t>
            </a:r>
            <a:r>
              <a:rPr lang="bg-BG" dirty="0" err="1"/>
              <a:t>чка</a:t>
            </a:r>
            <a:r>
              <a:rPr lang="bg-BG" dirty="0"/>
              <a:t>) в</a:t>
            </a:r>
          </a:p>
          <a:p>
            <a:pPr marL="0" indent="0">
              <a:buNone/>
            </a:pPr>
            <a:r>
              <a:rPr lang="bg-BG" dirty="0"/>
              <a:t> XI…клас във Финансово-стопанска гимназия „Васил Левски“, гр. Добрич, в уверение на това, че </a:t>
            </a:r>
          </a:p>
          <a:p>
            <a:pPr marL="0" indent="0">
              <a:buNone/>
            </a:pPr>
            <a:r>
              <a:rPr lang="bg-BG" dirty="0"/>
              <a:t>същото лице е провело производствената си практика в предприятие:…………………………………………………………</a:t>
            </a:r>
          </a:p>
          <a:p>
            <a:pPr marL="0" indent="0">
              <a:buNone/>
            </a:pPr>
            <a:r>
              <a:rPr lang="bg-BG" dirty="0"/>
              <a:t>………………………………………………………………..за периода от 01.07.2022 г. до 14.07.2022 г. , включително.</a:t>
            </a:r>
          </a:p>
          <a:p>
            <a:pPr marL="0" indent="0">
              <a:buNone/>
            </a:pPr>
            <a:r>
              <a:rPr lang="bg-BG" dirty="0"/>
              <a:t> </a:t>
            </a:r>
          </a:p>
          <a:p>
            <a:pPr marL="0" indent="0">
              <a:buNone/>
            </a:pPr>
            <a:r>
              <a:rPr lang="bg-BG" dirty="0"/>
              <a:t>         Настоящата служебна бележка да послужи на лицето пред Финансово-стопанска гимназия „Васил Левски“,</a:t>
            </a:r>
          </a:p>
          <a:p>
            <a:pPr marL="0" indent="0">
              <a:buNone/>
            </a:pPr>
            <a:r>
              <a:rPr lang="bg-BG" dirty="0"/>
              <a:t> гр. Добрич, за удостоверяване на проведена производствена практика.</a:t>
            </a:r>
          </a:p>
          <a:p>
            <a:pPr marL="0" indent="0">
              <a:buNone/>
            </a:pPr>
            <a:r>
              <a:rPr lang="bg-BG" dirty="0"/>
              <a:t>  </a:t>
            </a:r>
          </a:p>
          <a:p>
            <a:pPr marL="0" indent="0">
              <a:buNone/>
            </a:pPr>
            <a:r>
              <a:rPr lang="bg-BG" dirty="0"/>
              <a:t>Дата: 14.07.2022 г.	                                                                                                      Подпис и печат:…………………………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17326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1F9C0-29C6-4959-885A-E706D576D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101011"/>
            <a:ext cx="9404723" cy="629467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000" b="1" dirty="0"/>
              <a:t>СРОК ЗА ПРОВЕЖДАНЕ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200BD-FBA0-434E-A834-C98582BA5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696" y="1730478"/>
            <a:ext cx="9026013" cy="7283666"/>
          </a:xfrm>
        </p:spPr>
        <p:txBody>
          <a:bodyPr>
            <a:normAutofit/>
          </a:bodyPr>
          <a:lstStyle/>
          <a:p>
            <a:pPr lvl="0"/>
            <a:endParaRPr lang="bg-BG" sz="2400" dirty="0"/>
          </a:p>
          <a:p>
            <a:pPr lvl="0"/>
            <a:endParaRPr lang="bg-BG" dirty="0"/>
          </a:p>
          <a:p>
            <a:pPr lvl="0"/>
            <a:r>
              <a:rPr lang="bg-BG" sz="2400" dirty="0"/>
              <a:t>От 1 юли 2022 г. до 14 юли 2022 г. включително. </a:t>
            </a:r>
            <a:endParaRPr lang="en-US" sz="2400" dirty="0"/>
          </a:p>
          <a:p>
            <a:pPr marL="0" lvl="0" indent="0">
              <a:buNone/>
            </a:pPr>
            <a:endParaRPr lang="bg-BG" sz="2400" dirty="0"/>
          </a:p>
          <a:p>
            <a:pPr lvl="0"/>
            <a:r>
              <a:rPr lang="bg-BG" sz="2400" dirty="0"/>
              <a:t>ПРОДЪЛЖИТЕЛНОСТ: </a:t>
            </a:r>
            <a:r>
              <a:rPr lang="bg-BG" sz="2400" b="1" dirty="0"/>
              <a:t>10</a:t>
            </a:r>
            <a:r>
              <a:rPr lang="bg-BG" sz="2400" dirty="0"/>
              <a:t> РАБОТНИ ДНИ ПО </a:t>
            </a:r>
            <a:r>
              <a:rPr lang="bg-BG" sz="2400" b="1" dirty="0"/>
              <a:t>6 </a:t>
            </a:r>
            <a:r>
              <a:rPr lang="bg-BG" sz="2400" dirty="0"/>
              <a:t>ЧАСА</a:t>
            </a:r>
          </a:p>
          <a:p>
            <a:pPr marL="0" indent="0">
              <a:buNone/>
            </a:pPr>
            <a:r>
              <a:rPr lang="bg-BG" sz="2400" dirty="0"/>
              <a:t> </a:t>
            </a:r>
          </a:p>
          <a:p>
            <a:r>
              <a:rPr lang="bg-BG" sz="2400" dirty="0"/>
              <a:t>ХІ а, ХІ б, ХІ в,</a:t>
            </a:r>
            <a:r>
              <a:rPr lang="en-US" sz="2400" dirty="0"/>
              <a:t> </a:t>
            </a:r>
            <a:r>
              <a:rPr lang="bg-BG" sz="2400" dirty="0"/>
              <a:t>ХІ г                </a:t>
            </a:r>
            <a:r>
              <a:rPr lang="en-US" sz="2400" dirty="0"/>
              <a:t> </a:t>
            </a:r>
            <a:r>
              <a:rPr lang="bg-BG" sz="2400" dirty="0"/>
              <a:t>15 юли 2022 година от 9.00 ч.</a:t>
            </a:r>
          </a:p>
        </p:txBody>
      </p:sp>
      <p:grpSp>
        <p:nvGrpSpPr>
          <p:cNvPr id="9" name="Group 6">
            <a:extLst>
              <a:ext uri="{FF2B5EF4-FFF2-40B4-BE49-F238E27FC236}">
                <a16:creationId xmlns:a16="http://schemas.microsoft.com/office/drawing/2014/main" id="{5D1E3560-A257-424D-A4CB-D1EF31AE31AE}"/>
              </a:ext>
            </a:extLst>
          </p:cNvPr>
          <p:cNvGrpSpPr>
            <a:grpSpLocks/>
          </p:cNvGrpSpPr>
          <p:nvPr/>
        </p:nvGrpSpPr>
        <p:grpSpPr bwMode="auto">
          <a:xfrm>
            <a:off x="4345857" y="5004754"/>
            <a:ext cx="506061" cy="216176"/>
            <a:chOff x="5482" y="151"/>
            <a:chExt cx="1512" cy="1032"/>
          </a:xfrm>
        </p:grpSpPr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07DE9AE4-34BC-43CC-8F48-F621FABC79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" y="171"/>
              <a:ext cx="1472" cy="992"/>
            </a:xfrm>
            <a:custGeom>
              <a:avLst/>
              <a:gdLst>
                <a:gd name="T0" fmla="+- 0 6478 5502"/>
                <a:gd name="T1" fmla="*/ T0 w 1472"/>
                <a:gd name="T2" fmla="+- 0 171 171"/>
                <a:gd name="T3" fmla="*/ 171 h 992"/>
                <a:gd name="T4" fmla="+- 0 6478 5502"/>
                <a:gd name="T5" fmla="*/ T4 w 1472"/>
                <a:gd name="T6" fmla="+- 0 615 171"/>
                <a:gd name="T7" fmla="*/ 615 h 992"/>
                <a:gd name="T8" fmla="+- 0 5502 5502"/>
                <a:gd name="T9" fmla="*/ T8 w 1472"/>
                <a:gd name="T10" fmla="+- 0 615 171"/>
                <a:gd name="T11" fmla="*/ 615 h 992"/>
                <a:gd name="T12" fmla="+- 0 5502 5502"/>
                <a:gd name="T13" fmla="*/ T12 w 1472"/>
                <a:gd name="T14" fmla="+- 0 719 171"/>
                <a:gd name="T15" fmla="*/ 719 h 992"/>
                <a:gd name="T16" fmla="+- 0 6478 5502"/>
                <a:gd name="T17" fmla="*/ T16 w 1472"/>
                <a:gd name="T18" fmla="+- 0 719 171"/>
                <a:gd name="T19" fmla="*/ 719 h 992"/>
                <a:gd name="T20" fmla="+- 0 6478 5502"/>
                <a:gd name="T21" fmla="*/ T20 w 1472"/>
                <a:gd name="T22" fmla="+- 0 1162 171"/>
                <a:gd name="T23" fmla="*/ 1162 h 992"/>
                <a:gd name="T24" fmla="+- 0 6973 5502"/>
                <a:gd name="T25" fmla="*/ T24 w 1472"/>
                <a:gd name="T26" fmla="+- 0 667 171"/>
                <a:gd name="T27" fmla="*/ 667 h 992"/>
                <a:gd name="T28" fmla="+- 0 6478 5502"/>
                <a:gd name="T29" fmla="*/ T28 w 1472"/>
                <a:gd name="T30" fmla="+- 0 171 171"/>
                <a:gd name="T31" fmla="*/ 171 h 9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472" h="992">
                  <a:moveTo>
                    <a:pt x="976" y="0"/>
                  </a:moveTo>
                  <a:lnTo>
                    <a:pt x="976" y="444"/>
                  </a:lnTo>
                  <a:lnTo>
                    <a:pt x="0" y="444"/>
                  </a:lnTo>
                  <a:lnTo>
                    <a:pt x="0" y="548"/>
                  </a:lnTo>
                  <a:lnTo>
                    <a:pt x="976" y="548"/>
                  </a:lnTo>
                  <a:lnTo>
                    <a:pt x="976" y="991"/>
                  </a:lnTo>
                  <a:lnTo>
                    <a:pt x="1471" y="496"/>
                  </a:lnTo>
                  <a:lnTo>
                    <a:pt x="976" y="0"/>
                  </a:lnTo>
                  <a:close/>
                </a:path>
              </a:pathLst>
            </a:custGeom>
            <a:solidFill>
              <a:srgbClr val="0E6E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 dirty="0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6E766CB2-42BB-45EE-ACBD-A998B4515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502" y="171"/>
              <a:ext cx="1472" cy="992"/>
            </a:xfrm>
            <a:custGeom>
              <a:avLst/>
              <a:gdLst>
                <a:gd name="T0" fmla="+- 0 5502 5502"/>
                <a:gd name="T1" fmla="*/ T0 w 1472"/>
                <a:gd name="T2" fmla="+- 0 615 171"/>
                <a:gd name="T3" fmla="*/ 615 h 992"/>
                <a:gd name="T4" fmla="+- 0 6478 5502"/>
                <a:gd name="T5" fmla="*/ T4 w 1472"/>
                <a:gd name="T6" fmla="+- 0 615 171"/>
                <a:gd name="T7" fmla="*/ 615 h 992"/>
                <a:gd name="T8" fmla="+- 0 6478 5502"/>
                <a:gd name="T9" fmla="*/ T8 w 1472"/>
                <a:gd name="T10" fmla="+- 0 171 171"/>
                <a:gd name="T11" fmla="*/ 171 h 992"/>
                <a:gd name="T12" fmla="+- 0 6973 5502"/>
                <a:gd name="T13" fmla="*/ T12 w 1472"/>
                <a:gd name="T14" fmla="+- 0 667 171"/>
                <a:gd name="T15" fmla="*/ 667 h 992"/>
                <a:gd name="T16" fmla="+- 0 6478 5502"/>
                <a:gd name="T17" fmla="*/ T16 w 1472"/>
                <a:gd name="T18" fmla="+- 0 1162 171"/>
                <a:gd name="T19" fmla="*/ 1162 h 992"/>
                <a:gd name="T20" fmla="+- 0 6478 5502"/>
                <a:gd name="T21" fmla="*/ T20 w 1472"/>
                <a:gd name="T22" fmla="+- 0 719 171"/>
                <a:gd name="T23" fmla="*/ 719 h 992"/>
                <a:gd name="T24" fmla="+- 0 5502 5502"/>
                <a:gd name="T25" fmla="*/ T24 w 1472"/>
                <a:gd name="T26" fmla="+- 0 719 171"/>
                <a:gd name="T27" fmla="*/ 719 h 992"/>
                <a:gd name="T28" fmla="+- 0 5502 5502"/>
                <a:gd name="T29" fmla="*/ T28 w 1472"/>
                <a:gd name="T30" fmla="+- 0 615 171"/>
                <a:gd name="T31" fmla="*/ 615 h 9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472" h="992">
                  <a:moveTo>
                    <a:pt x="0" y="444"/>
                  </a:moveTo>
                  <a:lnTo>
                    <a:pt x="976" y="444"/>
                  </a:lnTo>
                  <a:lnTo>
                    <a:pt x="976" y="0"/>
                  </a:lnTo>
                  <a:lnTo>
                    <a:pt x="1471" y="496"/>
                  </a:lnTo>
                  <a:lnTo>
                    <a:pt x="976" y="991"/>
                  </a:lnTo>
                  <a:lnTo>
                    <a:pt x="976" y="548"/>
                  </a:lnTo>
                  <a:lnTo>
                    <a:pt x="0" y="548"/>
                  </a:lnTo>
                  <a:lnTo>
                    <a:pt x="0" y="444"/>
                  </a:lnTo>
                  <a:close/>
                </a:path>
              </a:pathLst>
            </a:custGeom>
            <a:noFill/>
            <a:ln w="25908">
              <a:solidFill>
                <a:srgbClr val="08509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bg-BG"/>
            </a:p>
          </p:txBody>
        </p:sp>
      </p:grpSp>
    </p:spTree>
    <p:extLst>
      <p:ext uri="{BB962C8B-B14F-4D97-AF65-F5344CB8AC3E}">
        <p14:creationId xmlns:p14="http://schemas.microsoft.com/office/powerpoint/2010/main" val="3154835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CA870-FFFF-41CF-8416-AC5DE5EA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09599"/>
            <a:ext cx="10942509" cy="1751045"/>
          </a:xfrm>
        </p:spPr>
        <p:txBody>
          <a:bodyPr>
            <a:normAutofit/>
          </a:bodyPr>
          <a:lstStyle/>
          <a:p>
            <a:pPr algn="ctr"/>
            <a:r>
              <a:rPr lang="bg-BG" dirty="0"/>
              <a:t>ПРОГРАМА</a:t>
            </a:r>
            <a:br>
              <a:rPr lang="bg-BG" dirty="0"/>
            </a:br>
            <a:r>
              <a:rPr lang="bg-BG" b="1" dirty="0"/>
              <a:t>СЧЕТОВОДСТВО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9BFCF-F499-40CE-93C7-8BF188DF1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523" y="2052918"/>
            <a:ext cx="8732330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dirty="0"/>
              <a:t> </a:t>
            </a:r>
          </a:p>
          <a:p>
            <a:pPr lvl="0"/>
            <a:r>
              <a:rPr lang="bg-BG" dirty="0"/>
              <a:t>Касови операции – документи.</a:t>
            </a:r>
          </a:p>
          <a:p>
            <a:pPr lvl="0"/>
            <a:r>
              <a:rPr lang="bg-BG" dirty="0"/>
              <a:t>Разплащания по безкасов начин – документи.</a:t>
            </a:r>
          </a:p>
          <a:p>
            <a:pPr lvl="0"/>
            <a:r>
              <a:rPr lang="bg-BG" dirty="0"/>
              <a:t>Работна заплата – форми на плащания : РПВ, НР, ПКО, ПН.</a:t>
            </a:r>
          </a:p>
          <a:p>
            <a:pPr lvl="0"/>
            <a:r>
              <a:rPr lang="bg-BG" dirty="0"/>
              <a:t>Разчети с доставчици, клиенти, дебитори и кредитори.</a:t>
            </a:r>
          </a:p>
          <a:p>
            <a:pPr lvl="0"/>
            <a:r>
              <a:rPr lang="bg-BG" dirty="0"/>
              <a:t>Отчитане материални запаси – документи.</a:t>
            </a:r>
          </a:p>
          <a:p>
            <a:pPr lvl="0"/>
            <a:r>
              <a:rPr lang="bg-BG" dirty="0"/>
              <a:t>Отчитане ДМА – амортизационен план.</a:t>
            </a:r>
          </a:p>
          <a:p>
            <a:pPr marL="0" indent="0">
              <a:buNone/>
            </a:pP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903094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E7B59-EB27-48B6-A802-818B22DB2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/>
              <a:t>ПРОГРАМА</a:t>
            </a:r>
            <a:br>
              <a:rPr lang="bg-BG" dirty="0"/>
            </a:br>
            <a:r>
              <a:rPr lang="bg-BG" b="1" dirty="0"/>
              <a:t>ПРАВО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7A1E9-C706-4402-986B-910FCB9A6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912776"/>
            <a:ext cx="10280035" cy="4335623"/>
          </a:xfrm>
        </p:spPr>
        <p:txBody>
          <a:bodyPr/>
          <a:lstStyle/>
          <a:p>
            <a:pPr marL="0" indent="0">
              <a:buNone/>
            </a:pPr>
            <a:r>
              <a:rPr lang="bg-BG" b="1" dirty="0"/>
              <a:t> </a:t>
            </a:r>
            <a:endParaRPr lang="bg-BG" dirty="0"/>
          </a:p>
          <a:p>
            <a:pPr lvl="0"/>
            <a:endParaRPr lang="bg-BG" sz="2000" dirty="0"/>
          </a:p>
          <a:p>
            <a:pPr lvl="0"/>
            <a:endParaRPr lang="bg-BG" sz="2000" dirty="0"/>
          </a:p>
          <a:p>
            <a:pPr lvl="0"/>
            <a:r>
              <a:rPr lang="bg-BG" sz="2000" dirty="0"/>
              <a:t>Правна форма на предприятието – характеристика, предимства и недостатъци.</a:t>
            </a:r>
          </a:p>
          <a:p>
            <a:pPr lvl="0"/>
            <a:r>
              <a:rPr lang="bg-BG" sz="2000" dirty="0"/>
              <a:t>Организационна структура. Органи на управление</a:t>
            </a:r>
            <a:r>
              <a:rPr lang="bg-BG" dirty="0"/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38282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E158F-80A4-49C0-A29C-11FE0F942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/>
              <a:t>ПРОГРАМА</a:t>
            </a:r>
            <a:br>
              <a:rPr lang="bg-BG" dirty="0"/>
            </a:br>
            <a:r>
              <a:rPr lang="en-US" dirty="0"/>
              <a:t> </a:t>
            </a:r>
            <a:r>
              <a:rPr lang="bg-BG" b="1" dirty="0"/>
              <a:t>Икономика на предприятието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3B5B2-258D-4079-B8F5-F9A5FF68F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858" y="2123768"/>
            <a:ext cx="8751995" cy="4124631"/>
          </a:xfrm>
        </p:spPr>
        <p:txBody>
          <a:bodyPr>
            <a:normAutofit/>
          </a:bodyPr>
          <a:lstStyle/>
          <a:p>
            <a:pPr lvl="0"/>
            <a:endParaRPr lang="bg-BG" dirty="0"/>
          </a:p>
          <a:p>
            <a:pPr lvl="0"/>
            <a:r>
              <a:rPr lang="bg-BG" dirty="0"/>
              <a:t>Въведение в икономиката на предприятието.</a:t>
            </a:r>
          </a:p>
          <a:p>
            <a:r>
              <a:rPr lang="bg-BG" dirty="0"/>
              <a:t>Предприятие. Създаване и придобиване на предприятие.</a:t>
            </a:r>
          </a:p>
          <a:p>
            <a:pPr lvl="0"/>
            <a:r>
              <a:rPr lang="bg-BG" dirty="0"/>
              <a:t>Производствени фактори на предприятието.</a:t>
            </a:r>
          </a:p>
          <a:p>
            <a:pPr lvl="0"/>
            <a:r>
              <a:rPr lang="bg-BG" dirty="0"/>
              <a:t>Основни икономически показатели.</a:t>
            </a:r>
          </a:p>
          <a:p>
            <a:pPr lvl="0"/>
            <a:r>
              <a:rPr lang="bg-BG" dirty="0"/>
              <a:t>Предприятието и околната среда. Предприятието в условията на Европейския съюз.</a:t>
            </a:r>
          </a:p>
          <a:p>
            <a:pPr marL="0" indent="0">
              <a:buNone/>
            </a:pPr>
            <a:br>
              <a:rPr lang="bg-BG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82311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3F331-BE84-459E-8BBA-17F67E713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bg-BG" dirty="0"/>
              <a:t>ПРОГРАМА</a:t>
            </a:r>
            <a:br>
              <a:rPr lang="bg-BG" dirty="0"/>
            </a:br>
            <a:r>
              <a:rPr lang="bg-BG" b="1" dirty="0"/>
              <a:t>Икономика на предприятието</a:t>
            </a:r>
            <a:br>
              <a:rPr lang="bg-BG" b="1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E9C6B-B459-44E5-8DC5-900CEC98C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8529" y="2379406"/>
            <a:ext cx="8791324" cy="3868993"/>
          </a:xfrm>
        </p:spPr>
        <p:txBody>
          <a:bodyPr>
            <a:normAutofit/>
          </a:bodyPr>
          <a:lstStyle/>
          <a:p>
            <a:pPr lvl="0"/>
            <a:r>
              <a:rPr lang="bg-BG" dirty="0"/>
              <a:t>1. Взаимоотношение на предприятието с местните бюджети.</a:t>
            </a:r>
          </a:p>
          <a:p>
            <a:pPr lvl="0"/>
            <a:r>
              <a:rPr lang="bg-BG" dirty="0"/>
              <a:t>2. Социално осигуряване и социална политика. Правни основи, организиране и финансиране на социалното осигуряване. Видове осигуряване.</a:t>
            </a:r>
          </a:p>
          <a:p>
            <a:pPr lvl="0"/>
            <a:r>
              <a:rPr lang="bg-BG" dirty="0"/>
              <a:t>3. Необходимост от застраховане. Риск и рискова политика. Правни основи на застраховането –</a:t>
            </a:r>
          </a:p>
          <a:p>
            <a:r>
              <a:rPr lang="bg-BG" dirty="0"/>
              <a:t>застрахователен договор, застрахователен надзор.</a:t>
            </a:r>
          </a:p>
          <a:p>
            <a:pPr lvl="0"/>
            <a:r>
              <a:rPr lang="bg-BG" dirty="0"/>
              <a:t>4. Застрахователни институти и видове застраховки.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03654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BD721-51E8-4A9F-B7CD-86A790FA0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609600"/>
            <a:ext cx="9601196" cy="1676399"/>
          </a:xfrm>
        </p:spPr>
        <p:txBody>
          <a:bodyPr>
            <a:normAutofit/>
          </a:bodyPr>
          <a:lstStyle/>
          <a:p>
            <a:pPr algn="ctr"/>
            <a:r>
              <a:rPr lang="bg-BG" b="1" dirty="0"/>
              <a:t>ДОКУМЕНТИ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3E123-413C-4C17-A173-45E6B10E21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1884" y="1586204"/>
            <a:ext cx="9812593" cy="4662196"/>
          </a:xfrm>
        </p:spPr>
        <p:txBody>
          <a:bodyPr>
            <a:normAutofit/>
          </a:bodyPr>
          <a:lstStyle/>
          <a:p>
            <a:r>
              <a:rPr lang="bg-BG" dirty="0"/>
              <a:t>⦿ </a:t>
            </a:r>
            <a:r>
              <a:rPr lang="bg-BG" b="1" dirty="0"/>
              <a:t>Дневник на ученика:</a:t>
            </a:r>
            <a:endParaRPr lang="bg-BG" dirty="0"/>
          </a:p>
          <a:p>
            <a:pPr marL="0" indent="0">
              <a:buNone/>
            </a:pPr>
            <a:r>
              <a:rPr lang="bg-BG" dirty="0"/>
              <a:t>    ⦿ челна страница – по образец – Приложение 1;</a:t>
            </a:r>
          </a:p>
          <a:p>
            <a:pPr marL="0" indent="0">
              <a:buNone/>
            </a:pPr>
            <a:r>
              <a:rPr lang="bg-BG" dirty="0"/>
              <a:t>    ⦿ отчет за извършваните дейности, проучвания и наблюдения по дни -    Приложение 2.</a:t>
            </a:r>
          </a:p>
          <a:p>
            <a:r>
              <a:rPr lang="bg-BG" dirty="0"/>
              <a:t>⦿ </a:t>
            </a:r>
            <a:r>
              <a:rPr lang="bg-BG" b="1" dirty="0"/>
              <a:t>Характеристика </a:t>
            </a:r>
            <a:r>
              <a:rPr lang="bg-BG" dirty="0"/>
              <a:t>от наставник за показаните качества по време на производствената практика. </a:t>
            </a:r>
          </a:p>
          <a:p>
            <a:pPr marL="0" indent="0">
              <a:buNone/>
            </a:pPr>
            <a:r>
              <a:rPr lang="bg-BG" dirty="0"/>
              <a:t>     Оценка за участието на ученика.</a:t>
            </a:r>
          </a:p>
          <a:p>
            <a:r>
              <a:rPr lang="bg-BG" dirty="0"/>
              <a:t>⦿ </a:t>
            </a:r>
            <a:r>
              <a:rPr lang="bg-BG" b="1" dirty="0"/>
              <a:t>Писмена разработка </a:t>
            </a:r>
            <a:r>
              <a:rPr lang="bg-BG" dirty="0"/>
              <a:t>по избрана от ученика тема, включена в програмата в обем най-малко 5 страници А4.</a:t>
            </a:r>
          </a:p>
          <a:p>
            <a:r>
              <a:rPr lang="bg-BG" dirty="0"/>
              <a:t>⦿ Лицевата страница на писмената разработка - Приложение 3.</a:t>
            </a:r>
          </a:p>
          <a:p>
            <a:r>
              <a:rPr lang="bg-BG" dirty="0"/>
              <a:t>⦿ </a:t>
            </a:r>
            <a:r>
              <a:rPr lang="bg-BG" b="1" dirty="0"/>
              <a:t>Служебна бележка </a:t>
            </a:r>
            <a:r>
              <a:rPr lang="bg-BG" dirty="0"/>
              <a:t>от предприятието, удостоверяваща провеждането на производствената практика /задължително да има изходящ №, дата, подпис и печат /. Приложение 4.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493232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04A53-426D-494E-837F-910DE68B9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2" y="982133"/>
            <a:ext cx="9601196" cy="967966"/>
          </a:xfrm>
        </p:spPr>
        <p:txBody>
          <a:bodyPr>
            <a:normAutofit fontScale="90000"/>
          </a:bodyPr>
          <a:lstStyle/>
          <a:p>
            <a:pPr algn="r"/>
            <a:r>
              <a:rPr lang="bg-BG" dirty="0"/>
              <a:t> </a:t>
            </a:r>
            <a:r>
              <a:rPr lang="bg-BG" sz="1600" dirty="0">
                <a:latin typeface="Arial Black" panose="020B0A04020102020204" pitchFamily="34" charset="0"/>
              </a:rPr>
              <a:t>Приложение 1</a:t>
            </a:r>
            <a:br>
              <a:rPr lang="bg-BG" dirty="0"/>
            </a:br>
            <a:endParaRPr lang="bg-B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07022-0E66-44BD-A4B5-95FAEFC82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7755" y="1338606"/>
            <a:ext cx="10402529" cy="490979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bg-BG" b="1" dirty="0"/>
              <a:t>ФИНАНСОВО-СТОПАНСКА ГИМНАЗИЯ „ВАСИЛ ЛЕВСКИ“</a:t>
            </a:r>
          </a:p>
          <a:p>
            <a:pPr marL="0" indent="0" algn="ctr">
              <a:buNone/>
            </a:pPr>
            <a:r>
              <a:rPr lang="bg-BG" b="1" dirty="0"/>
              <a:t>гр. Добрич</a:t>
            </a:r>
          </a:p>
          <a:p>
            <a:pPr marL="0" indent="0">
              <a:buNone/>
            </a:pPr>
            <a:r>
              <a:rPr lang="bg-BG" b="1" dirty="0"/>
              <a:t> </a:t>
            </a:r>
          </a:p>
          <a:p>
            <a:pPr marL="0" indent="0" algn="ctr">
              <a:buNone/>
            </a:pPr>
            <a:endParaRPr lang="bg-BG" b="1" dirty="0"/>
          </a:p>
          <a:p>
            <a:pPr marL="0" indent="0" algn="ctr">
              <a:buNone/>
            </a:pPr>
            <a:r>
              <a:rPr lang="bg-BG" b="1" dirty="0"/>
              <a:t>ДНЕВНИК</a:t>
            </a:r>
          </a:p>
          <a:p>
            <a:pPr marL="0" indent="0" algn="ctr">
              <a:buNone/>
            </a:pPr>
            <a:r>
              <a:rPr lang="bg-BG" b="1" dirty="0"/>
              <a:t>ЗА ПРОИЗВОДСТВЕНА ПРАКТИКА</a:t>
            </a:r>
          </a:p>
          <a:p>
            <a:pPr marL="0" indent="0" algn="ctr">
              <a:buNone/>
            </a:pPr>
            <a:endParaRPr lang="bg-BG" b="1" dirty="0"/>
          </a:p>
          <a:p>
            <a:pPr marL="0" indent="0" algn="ctr">
              <a:buNone/>
            </a:pPr>
            <a:r>
              <a:rPr lang="bg-BG" b="1" dirty="0"/>
              <a:t>на ........................................................................................................................................................</a:t>
            </a:r>
          </a:p>
          <a:p>
            <a:pPr marL="0" indent="0" algn="ctr">
              <a:buNone/>
            </a:pPr>
            <a:r>
              <a:rPr lang="bg-BG" b="1" dirty="0"/>
              <a:t>/трите имена на ученика/</a:t>
            </a:r>
          </a:p>
          <a:p>
            <a:pPr marL="0" indent="0">
              <a:buNone/>
            </a:pPr>
            <a:r>
              <a:rPr lang="bg-BG" b="1" dirty="0"/>
              <a:t>                              от клас 11...</a:t>
            </a:r>
          </a:p>
          <a:p>
            <a:pPr marL="0" indent="0">
              <a:buNone/>
            </a:pPr>
            <a:r>
              <a:rPr lang="bg-BG" b="1" dirty="0"/>
              <a:t> </a:t>
            </a:r>
          </a:p>
          <a:p>
            <a:pPr marL="0" indent="0">
              <a:buNone/>
            </a:pPr>
            <a:r>
              <a:rPr lang="bg-BG" b="1" dirty="0"/>
              <a:t>Място: .......................................................................</a:t>
            </a:r>
          </a:p>
          <a:p>
            <a:pPr marL="0" indent="0">
              <a:buNone/>
            </a:pPr>
            <a:r>
              <a:rPr lang="bg-BG" b="1" dirty="0"/>
              <a:t>             /име на фирмата/</a:t>
            </a:r>
          </a:p>
          <a:p>
            <a:pPr marL="0" indent="0">
              <a:buNone/>
            </a:pPr>
            <a:r>
              <a:rPr lang="bg-BG" b="1" dirty="0"/>
              <a:t>График: .....................................................2022 г.</a:t>
            </a:r>
          </a:p>
          <a:p>
            <a:pPr marL="0" indent="0">
              <a:buNone/>
            </a:pPr>
            <a:r>
              <a:rPr lang="bg-BG" b="1" dirty="0"/>
              <a:t> Класен ръководител:	.............	                                                                                     Директор:	.................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09461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BC588-4C08-4A5C-9D02-87FE5A742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bg-BG" altLang="bg-BG" sz="1300" dirty="0">
                <a:solidFill>
                  <a:srgbClr val="20B1C8"/>
                </a:solidFill>
                <a:latin typeface="Arial Black" panose="020B0A04020102020204" pitchFamily="34" charset="0"/>
                <a:ea typeface="Constantia" panose="02030602050306030303" pitchFamily="18" charset="0"/>
                <a:cs typeface="Constantia" panose="02030602050306030303" pitchFamily="18" charset="0"/>
              </a:rPr>
              <a:t>Приложение 2</a:t>
            </a:r>
            <a:br>
              <a:rPr lang="bg-BG" altLang="bg-BG" sz="1050" dirty="0">
                <a:solidFill>
                  <a:schemeClr val="tx1"/>
                </a:solidFill>
                <a:latin typeface="Arial" panose="020B0604020202020204" pitchFamily="34" charset="0"/>
              </a:rPr>
            </a:br>
            <a:endParaRPr lang="bg-BG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D7A985-3BCF-490A-A5BA-A959006E30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2583496"/>
              </p:ext>
            </p:extLst>
          </p:nvPr>
        </p:nvGraphicFramePr>
        <p:xfrm>
          <a:off x="1436687" y="1936955"/>
          <a:ext cx="9201814" cy="20605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521">
                  <a:extLst>
                    <a:ext uri="{9D8B030D-6E8A-4147-A177-3AD203B41FA5}">
                      <a16:colId xmlns:a16="http://schemas.microsoft.com/office/drawing/2014/main" val="981791644"/>
                    </a:ext>
                  </a:extLst>
                </a:gridCol>
                <a:gridCol w="6017168">
                  <a:extLst>
                    <a:ext uri="{9D8B030D-6E8A-4147-A177-3AD203B41FA5}">
                      <a16:colId xmlns:a16="http://schemas.microsoft.com/office/drawing/2014/main" val="2837315394"/>
                    </a:ext>
                  </a:extLst>
                </a:gridCol>
                <a:gridCol w="1848125">
                  <a:extLst>
                    <a:ext uri="{9D8B030D-6E8A-4147-A177-3AD203B41FA5}">
                      <a16:colId xmlns:a16="http://schemas.microsoft.com/office/drawing/2014/main" val="3785387390"/>
                    </a:ext>
                  </a:extLst>
                </a:gridCol>
              </a:tblGrid>
              <a:tr h="703876">
                <a:tc>
                  <a:txBody>
                    <a:bodyPr/>
                    <a:lstStyle/>
                    <a:p>
                      <a:pPr algn="l">
                        <a:lnSpc>
                          <a:spcPts val="417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Дата</a:t>
                      </a:r>
                      <a:endParaRPr lang="bg-BG" sz="1100" dirty="0">
                        <a:effectLst/>
                        <a:latin typeface="Constantia" panose="02030602050306030303" pitchFamily="18" charset="0"/>
                        <a:ea typeface="Constantia" panose="02030602050306030303" pitchFamily="18" charset="0"/>
                        <a:cs typeface="Constantia" panose="020306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417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Кратко описание на дейностите</a:t>
                      </a:r>
                      <a:endParaRPr lang="bg-BG" sz="1100" dirty="0">
                        <a:effectLst/>
                        <a:latin typeface="Constantia" panose="02030602050306030303" pitchFamily="18" charset="0"/>
                        <a:ea typeface="Constantia" panose="02030602050306030303" pitchFamily="18" charset="0"/>
                        <a:cs typeface="Constantia" panose="020306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Подпис на наставник</a:t>
                      </a:r>
                      <a:endParaRPr lang="bg-BG" sz="1100" dirty="0">
                        <a:effectLst/>
                        <a:latin typeface="Constantia" panose="02030602050306030303" pitchFamily="18" charset="0"/>
                        <a:ea typeface="Constantia" panose="02030602050306030303" pitchFamily="18" charset="0"/>
                        <a:cs typeface="Constantia" panose="020306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9980079"/>
                  </a:ext>
                </a:extLst>
              </a:tr>
              <a:tr h="1356699">
                <a:tc>
                  <a:txBody>
                    <a:bodyPr/>
                    <a:lstStyle/>
                    <a:p>
                      <a:pPr algn="l">
                        <a:lnSpc>
                          <a:spcPts val="4170"/>
                        </a:lnSpc>
                        <a:spcAft>
                          <a:spcPts val="0"/>
                        </a:spcAft>
                      </a:pPr>
                      <a:r>
                        <a:rPr lang="bg-BG" sz="1400" dirty="0">
                          <a:solidFill>
                            <a:schemeClr val="tx1"/>
                          </a:solidFill>
                          <a:effectLst/>
                        </a:rPr>
                        <a:t>01.07.2022 г.</a:t>
                      </a:r>
                      <a:endParaRPr lang="bg-BG" sz="1100" dirty="0">
                        <a:solidFill>
                          <a:schemeClr val="tx1"/>
                        </a:solidFill>
                        <a:effectLst/>
                        <a:latin typeface="Constantia" panose="02030602050306030303" pitchFamily="18" charset="0"/>
                        <a:ea typeface="Constantia" panose="02030602050306030303" pitchFamily="18" charset="0"/>
                        <a:cs typeface="Constantia" panose="020306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Инструктаж за изпълнение на задачите на работното място.</a:t>
                      </a:r>
                      <a:endParaRPr lang="bg-BG" sz="1100" dirty="0"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bg-BG" sz="1400" dirty="0">
                          <a:effectLst/>
                        </a:rPr>
                        <a:t>Дейности, изпълнявани под ръководството на наставника.</a:t>
                      </a:r>
                      <a:endParaRPr lang="bg-BG" sz="1100" dirty="0">
                        <a:effectLst/>
                        <a:latin typeface="Constantia" panose="02030602050306030303" pitchFamily="18" charset="0"/>
                        <a:ea typeface="Constantia" panose="02030602050306030303" pitchFamily="18" charset="0"/>
                        <a:cs typeface="Constantia" panose="02030602050306030303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4170"/>
                        </a:lnSpc>
                        <a:spcAft>
                          <a:spcPts val="0"/>
                        </a:spcAft>
                      </a:pPr>
                      <a:r>
                        <a:rPr lang="bg-BG" sz="3600" dirty="0">
                          <a:effectLst/>
                        </a:rPr>
                        <a:t> </a:t>
                      </a:r>
                      <a:endParaRPr lang="bg-BG" sz="1100" dirty="0">
                        <a:effectLst/>
                        <a:latin typeface="Constantia" panose="02030602050306030303" pitchFamily="18" charset="0"/>
                        <a:ea typeface="Constantia" panose="02030602050306030303" pitchFamily="18" charset="0"/>
                        <a:cs typeface="Constantia" panose="02030602050306030303" pitchFamily="18" charset="0"/>
                      </a:endParaRPr>
                    </a:p>
                  </a:txBody>
                  <a:tcPr marL="68580" marR="68580" marT="0" marB="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627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9797470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атване">
  <a:themeElements>
    <a:clrScheme name="Загатване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Загатване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Загатване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781</Words>
  <Application>Microsoft Office PowerPoint</Application>
  <PresentationFormat>Широк екран</PresentationFormat>
  <Paragraphs>115</Paragraphs>
  <Slides>12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12</vt:i4>
      </vt:variant>
    </vt:vector>
  </HeadingPairs>
  <TitlesOfParts>
    <vt:vector size="18" baseType="lpstr">
      <vt:lpstr>Arial</vt:lpstr>
      <vt:lpstr>Arial Black</vt:lpstr>
      <vt:lpstr>Century Gothic</vt:lpstr>
      <vt:lpstr>Constantia</vt:lpstr>
      <vt:lpstr>Wingdings 3</vt:lpstr>
      <vt:lpstr>Загатване</vt:lpstr>
      <vt:lpstr>Презентация на PowerPoint</vt:lpstr>
      <vt:lpstr>СРОК ЗА ПРОВЕЖДАНЕ </vt:lpstr>
      <vt:lpstr>ПРОГРАМА СЧЕТОВОДСТВО </vt:lpstr>
      <vt:lpstr>ПРОГРАМА ПРАВО </vt:lpstr>
      <vt:lpstr>ПРОГРАМА  Икономика на предприятието </vt:lpstr>
      <vt:lpstr>ПРОГРАМА Икономика на предприятието </vt:lpstr>
      <vt:lpstr>ДОКУМЕНТИ </vt:lpstr>
      <vt:lpstr> Приложение 1 </vt:lpstr>
      <vt:lpstr>Приложение 2 </vt:lpstr>
      <vt:lpstr>         Инструктаж за производствена практика на учениците от XI клас </vt:lpstr>
      <vt:lpstr>Приложение 3 </vt:lpstr>
      <vt:lpstr>   Приложение 4 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Минка Господинова</cp:lastModifiedBy>
  <cp:revision>31</cp:revision>
  <dcterms:created xsi:type="dcterms:W3CDTF">2021-04-01T07:18:15Z</dcterms:created>
  <dcterms:modified xsi:type="dcterms:W3CDTF">2021-11-18T11:09:37Z</dcterms:modified>
</cp:coreProperties>
</file>